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Merriweather" panose="020F0502020204030204" pitchFamily="2" charset="0"/>
      <p:regular r:id="rId13"/>
      <p:bold r:id="rId14"/>
      <p:italic r:id="rId15"/>
      <p:boldItalic r:id="rId16"/>
    </p:embeddedFont>
    <p:embeddedFont>
      <p:font typeface="Open Sans" panose="020F0502020204030204" pitchFamily="34" charset="0"/>
      <p:regular r:id="rId17"/>
      <p:bold r:id="rId18"/>
      <p:italic r:id="rId19"/>
      <p:boldItalic r:id="rId20"/>
    </p:embeddedFont>
    <p:embeddedFont>
      <p:font typeface="Open Sans SemiBold" panose="020B0706030804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3" d="100"/>
          <a:sy n="153" d="100"/>
        </p:scale>
        <p:origin x="5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6fa8d3868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" name="Google Shape;85;g16fa8d386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48ee403c6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g248ee403c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01" name="Google Shape;101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84cad311e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284cad311ef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09" name="Google Shape;109;g284cad311ef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84cad311e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284cad311ef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17" name="Google Shape;117;g284cad311ef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84cad311ef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g284cad311ef_0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5" name="Google Shape;125;g284cad311ef_0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84cad311ef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284cad311ef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33" name="Google Shape;133;g284cad311ef_0_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6efb48664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26efb486649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41" name="Google Shape;141;g26efb486649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6efb48664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26efb486649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49" name="Google Shape;149;g26efb486649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3C7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4B4B"/>
              </a:buClr>
              <a:buSzPts val="1800"/>
              <a:buChar char="•"/>
              <a:defRPr>
                <a:solidFill>
                  <a:srgbClr val="17161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2">
  <p:cSld name="Blank 2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3C7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4B4B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4B4B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dt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3C7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4B4B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dt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 2">
  <p:cSld name="Picture with Caption 2"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dt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3C7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4B4B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3C7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/Ending">
  <p:cSld name="Thank You/Ending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1496565" y="1361226"/>
            <a:ext cx="6152708" cy="1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A406B"/>
              </a:buClr>
              <a:buSzPts val="4400"/>
              <a:buNone/>
              <a:defRPr sz="4400">
                <a:solidFill>
                  <a:srgbClr val="0A406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1496567" y="2764576"/>
            <a:ext cx="6152707" cy="100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5500"/>
              </a:buClr>
              <a:buSzPts val="2400"/>
              <a:buNone/>
              <a:defRPr sz="2400">
                <a:solidFill>
                  <a:srgbClr val="E355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3"/>
          </p:nvPr>
        </p:nvSpPr>
        <p:spPr>
          <a:xfrm>
            <a:off x="1496568" y="3769464"/>
            <a:ext cx="3776663" cy="1822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4B4B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" name="Google Shape;3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46076" y="0"/>
            <a:ext cx="1371600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3C7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4B4B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4B4B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ctrTitle"/>
          </p:nvPr>
        </p:nvSpPr>
        <p:spPr>
          <a:xfrm>
            <a:off x="3648456" y="309232"/>
            <a:ext cx="6662097" cy="3642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rgbClr val="0A406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ubTitle" idx="1"/>
          </p:nvPr>
        </p:nvSpPr>
        <p:spPr>
          <a:xfrm>
            <a:off x="1166553" y="3951839"/>
            <a:ext cx="9144000" cy="76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5500"/>
              </a:buClr>
              <a:buSzPts val="4400"/>
              <a:buNone/>
              <a:defRPr sz="4400" b="1" i="0">
                <a:solidFill>
                  <a:srgbClr val="E355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3648075" y="4721225"/>
            <a:ext cx="6662738" cy="114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5500"/>
              </a:buClr>
              <a:buSzPts val="1600"/>
              <a:buNone/>
              <a:defRPr sz="1600">
                <a:solidFill>
                  <a:srgbClr val="E35500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4" name="Google Shape;4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9111" y="217325"/>
            <a:ext cx="2844671" cy="2844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0553" y="5295900"/>
            <a:ext cx="1763621" cy="1763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4565421" y="1296785"/>
            <a:ext cx="5745131" cy="342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3C7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1166553" y="4939391"/>
            <a:ext cx="9144000" cy="76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5500"/>
              </a:buClr>
              <a:buSzPts val="2400"/>
              <a:buNone/>
              <a:defRPr sz="2400">
                <a:solidFill>
                  <a:srgbClr val="E355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2000"/>
              <a:buNone/>
              <a:defRPr sz="2000">
                <a:solidFill>
                  <a:srgbClr val="949494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800"/>
              <a:buNone/>
              <a:defRPr sz="1800">
                <a:solidFill>
                  <a:srgbClr val="949494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600"/>
              <a:buNone/>
              <a:defRPr sz="1600">
                <a:solidFill>
                  <a:srgbClr val="949494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600"/>
              <a:buNone/>
              <a:defRPr sz="1600">
                <a:solidFill>
                  <a:srgbClr val="949494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600"/>
              <a:buNone/>
              <a:defRPr sz="1600">
                <a:solidFill>
                  <a:srgbClr val="949494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600"/>
              <a:buNone/>
              <a:defRPr sz="1600">
                <a:solidFill>
                  <a:srgbClr val="949494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600"/>
              <a:buNone/>
              <a:defRPr sz="1600">
                <a:solidFill>
                  <a:srgbClr val="949494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600"/>
              <a:buNone/>
              <a:defRPr sz="1600">
                <a:solidFill>
                  <a:srgbClr val="949494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1" name="Google Shape;51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43608" y="136525"/>
            <a:ext cx="1371600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3C7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4B4B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4B4B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4B4B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4B4B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&quot;Big Idea&quot;">
  <p:cSld name="&quot;Big Idea&quot;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dt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838200" y="938204"/>
            <a:ext cx="10515600" cy="2423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3C7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ubTitle" idx="1"/>
          </p:nvPr>
        </p:nvSpPr>
        <p:spPr>
          <a:xfrm>
            <a:off x="838200" y="3812873"/>
            <a:ext cx="1051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4B4B"/>
              </a:buClr>
              <a:buSzPts val="2800"/>
              <a:buNone/>
              <a:defRPr sz="2800">
                <a:solidFill>
                  <a:srgbClr val="4B4B4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3C71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9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4B4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B4B4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B4B4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B4B4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B4B4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B4B4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B4B4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1"/>
          <p:cNvSpPr txBox="1"/>
          <p:nvPr/>
        </p:nvSpPr>
        <p:spPr>
          <a:xfrm>
            <a:off x="838200" y="6446708"/>
            <a:ext cx="2269679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4121" marR="0" lvl="0" indent="-841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©"/>
            </a:pPr>
            <a:r>
              <a:rPr lang="en-US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2022 Issaquah Special Education PTSA 2.6.13</a:t>
            </a:r>
            <a:endParaRPr sz="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41291" y="6024566"/>
            <a:ext cx="696909" cy="69690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2965250" y="2047375"/>
            <a:ext cx="8795700" cy="10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3C71"/>
              </a:buClr>
              <a:buSzPct val="100000"/>
              <a:buFont typeface="Arial"/>
              <a:buNone/>
            </a:pPr>
            <a:r>
              <a:rPr lang="en-US">
                <a:latin typeface="Merriweather"/>
                <a:ea typeface="Merriweather"/>
                <a:cs typeface="Merriweather"/>
                <a:sym typeface="Merriweather"/>
              </a:rPr>
              <a:t>Issaquah Special Education PTSA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8" name="Google Shape;8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89" name="Google Shape;8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813" y="1832600"/>
            <a:ext cx="2365425" cy="23654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2965250" y="3100975"/>
            <a:ext cx="70119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3C71"/>
              </a:buClr>
              <a:buSzPts val="3960"/>
              <a:buFont typeface="Arial"/>
              <a:buNone/>
            </a:pPr>
            <a:r>
              <a:rPr lang="en-US" sz="3459" b="0" i="1">
                <a:solidFill>
                  <a:srgbClr val="E35500"/>
                </a:solidFill>
                <a:latin typeface="Merriweather"/>
                <a:ea typeface="Merriweather"/>
                <a:cs typeface="Merriweather"/>
                <a:sym typeface="Merriweather"/>
              </a:rPr>
              <a:t>An overview of Special Education and Section 504 </a:t>
            </a:r>
            <a:endParaRPr sz="3459" b="0" i="1">
              <a:solidFill>
                <a:srgbClr val="E355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>
            <a:off x="1248700" y="5332550"/>
            <a:ext cx="61527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406B"/>
              </a:buClr>
              <a:buSzPts val="4400"/>
              <a:buNone/>
            </a:pPr>
            <a:r>
              <a:rPr lang="en-US" sz="3600" b="1">
                <a:solidFill>
                  <a:srgbClr val="0A406B"/>
                </a:solidFill>
                <a:latin typeface="Merriweather"/>
                <a:ea typeface="Merriweather"/>
                <a:cs typeface="Merriweather"/>
                <a:sym typeface="Merriweather"/>
              </a:rPr>
              <a:t>Thank you.</a:t>
            </a:r>
            <a:endParaRPr sz="3600"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0" name="Google Shape;160;p24"/>
          <p:cNvSpPr txBox="1">
            <a:spLocks noGrp="1"/>
          </p:cNvSpPr>
          <p:nvPr>
            <p:ph type="body" idx="3"/>
          </p:nvPr>
        </p:nvSpPr>
        <p:spPr>
          <a:xfrm>
            <a:off x="1248700" y="4548938"/>
            <a:ext cx="65910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600"/>
              <a:buNone/>
            </a:pPr>
            <a:r>
              <a:rPr lang="en-US" sz="2400" b="1">
                <a:solidFill>
                  <a:srgbClr val="E35500"/>
                </a:solidFill>
                <a:latin typeface="Open Sans"/>
                <a:ea typeface="Open Sans"/>
                <a:cs typeface="Open Sans"/>
                <a:sym typeface="Open Sans"/>
              </a:rPr>
              <a:t>www.issaquahspecialeducationptsa.org </a:t>
            </a:r>
            <a:endParaRPr sz="2400" b="1">
              <a:solidFill>
                <a:srgbClr val="E355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" name="Google Shape;16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162" name="Google Shape;16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9825" y="2557137"/>
            <a:ext cx="2337049" cy="272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4"/>
          <p:cNvSpPr txBox="1">
            <a:spLocks noGrp="1"/>
          </p:cNvSpPr>
          <p:nvPr>
            <p:ph type="title" idx="4294967295"/>
          </p:nvPr>
        </p:nvSpPr>
        <p:spPr>
          <a:xfrm>
            <a:off x="1144100" y="798850"/>
            <a:ext cx="8394900" cy="15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3C71"/>
              </a:buClr>
              <a:buSzPts val="3960"/>
              <a:buFont typeface="Arial"/>
              <a:buNone/>
            </a:pPr>
            <a:r>
              <a:rPr lang="en-US" sz="3600">
                <a:latin typeface="Merriweather"/>
                <a:ea typeface="Merriweather"/>
                <a:cs typeface="Merriweather"/>
                <a:sym typeface="Merriweather"/>
              </a:rPr>
              <a:t>Questions?</a:t>
            </a:r>
            <a:endParaRPr sz="36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3C71"/>
              </a:buClr>
              <a:buSzPts val="3960"/>
              <a:buFont typeface="Arial"/>
              <a:buNone/>
            </a:pPr>
            <a:endParaRPr sz="36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3C71"/>
              </a:buClr>
              <a:buSzPts val="3960"/>
              <a:buFont typeface="Arial"/>
              <a:buNone/>
            </a:pPr>
            <a:r>
              <a:rPr lang="en-US" sz="3600">
                <a:latin typeface="Merriweather"/>
                <a:ea typeface="Merriweather"/>
                <a:cs typeface="Merriweather"/>
                <a:sym typeface="Merriweather"/>
              </a:rPr>
              <a:t>How you can you support our work</a:t>
            </a:r>
            <a:endParaRPr sz="36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4" name="Google Shape;164;p24"/>
          <p:cNvSpPr txBox="1">
            <a:spLocks noGrp="1"/>
          </p:cNvSpPr>
          <p:nvPr>
            <p:ph type="body" idx="4294967295"/>
          </p:nvPr>
        </p:nvSpPr>
        <p:spPr>
          <a:xfrm>
            <a:off x="1197050" y="2927825"/>
            <a:ext cx="7125000" cy="13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35500"/>
              </a:buClr>
              <a:buSzPts val="2500"/>
              <a:buFont typeface="Open Sans SemiBold"/>
              <a:buChar char="•"/>
            </a:pPr>
            <a:r>
              <a:rPr lang="en-US" sz="2500">
                <a:solidFill>
                  <a:srgbClr val="E355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Join as a member today!</a:t>
            </a:r>
            <a:endParaRPr sz="2500">
              <a:solidFill>
                <a:srgbClr val="E355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457200" marR="0" lvl="0" indent="-3810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35500"/>
              </a:buClr>
              <a:buSzPts val="2500"/>
              <a:buFont typeface="Open Sans SemiBold"/>
              <a:buChar char="•"/>
            </a:pPr>
            <a:r>
              <a:rPr lang="en-US" sz="2500">
                <a:solidFill>
                  <a:srgbClr val="E355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Help us reach special education families</a:t>
            </a:r>
            <a:endParaRPr sz="2500">
              <a:solidFill>
                <a:srgbClr val="E355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457200" marR="0" lvl="0" indent="-3810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35500"/>
              </a:buClr>
              <a:buSzPts val="2500"/>
              <a:buFont typeface="Open Sans SemiBold"/>
              <a:buChar char="•"/>
            </a:pPr>
            <a:r>
              <a:rPr lang="en-US" sz="2500">
                <a:solidFill>
                  <a:srgbClr val="E355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Spread the word!</a:t>
            </a:r>
            <a:endParaRPr sz="2500">
              <a:solidFill>
                <a:srgbClr val="E355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920825" y="8171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3C71"/>
              </a:buClr>
              <a:buSzPts val="4400"/>
              <a:buFont typeface="Arial"/>
              <a:buNone/>
            </a:pPr>
            <a:r>
              <a:rPr lang="en-US">
                <a:latin typeface="Merriweather"/>
                <a:ea typeface="Merriweather"/>
                <a:cs typeface="Merriweather"/>
                <a:sym typeface="Merriweather"/>
              </a:rPr>
              <a:t>About Us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838200" y="2142875"/>
            <a:ext cx="10319700" cy="3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69497"/>
              <a:buNone/>
            </a:pPr>
            <a:r>
              <a:rPr lang="en-US">
                <a:solidFill>
                  <a:srgbClr val="E355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The only district-wide PTSA in Issaquah</a:t>
            </a:r>
            <a:endParaRPr>
              <a:solidFill>
                <a:srgbClr val="E355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69497"/>
              <a:buNone/>
            </a:pPr>
            <a:endParaRPr>
              <a:solidFill>
                <a:srgbClr val="E355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69497"/>
              <a:buNone/>
            </a:pPr>
            <a:r>
              <a:rPr lang="en-US">
                <a:solidFill>
                  <a:srgbClr val="E355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 serve students ages 3-21 and their families</a:t>
            </a:r>
            <a:endParaRPr>
              <a:solidFill>
                <a:srgbClr val="E355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69497"/>
              <a:buNone/>
            </a:pPr>
            <a:endParaRPr>
              <a:solidFill>
                <a:srgbClr val="E355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69497"/>
              <a:buNone/>
            </a:pPr>
            <a:r>
              <a:rPr lang="en-US">
                <a:solidFill>
                  <a:srgbClr val="E355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 support ALL students with disabilities, including those who receive support through an IEP, 504 plan, MTSS, LAP/Title 1, etc</a:t>
            </a:r>
            <a:endParaRPr>
              <a:solidFill>
                <a:srgbClr val="E355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69497"/>
              <a:buNone/>
            </a:pPr>
            <a:endParaRPr>
              <a:solidFill>
                <a:srgbClr val="E355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69497"/>
              <a:buNone/>
            </a:pPr>
            <a:r>
              <a:rPr lang="en-US">
                <a:solidFill>
                  <a:srgbClr val="E355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 support staff that work in Special Services throughout the district</a:t>
            </a:r>
            <a:endParaRPr>
              <a:solidFill>
                <a:srgbClr val="E355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69497"/>
              <a:buNone/>
            </a:pPr>
            <a:endParaRPr>
              <a:solidFill>
                <a:srgbClr val="E355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90702"/>
              <a:buNone/>
            </a:pPr>
            <a:r>
              <a:rPr lang="en-US">
                <a:solidFill>
                  <a:srgbClr val="E355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 support school PTSAs and are here to partner and support them in their work</a:t>
            </a:r>
            <a:endParaRPr sz="2000">
              <a:solidFill>
                <a:srgbClr val="E355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1201900" y="8325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3C71"/>
              </a:buClr>
              <a:buSzPts val="1800"/>
              <a:buNone/>
            </a:pPr>
            <a:r>
              <a:rPr lang="en-US">
                <a:latin typeface="Merriweather"/>
                <a:ea typeface="Merriweather"/>
                <a:cs typeface="Merriweather"/>
                <a:sym typeface="Merriweather"/>
              </a:rPr>
              <a:t>Mission Focused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4" name="Google Shape;10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05" name="Google Shape;105;p17"/>
          <p:cNvSpPr txBox="1"/>
          <p:nvPr/>
        </p:nvSpPr>
        <p:spPr>
          <a:xfrm>
            <a:off x="1201900" y="2312650"/>
            <a:ext cx="9074700" cy="25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E355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Our mission is to </a:t>
            </a:r>
            <a:r>
              <a:rPr lang="en-US" sz="3600" b="1" i="0" u="none" strike="noStrike" cap="none">
                <a:solidFill>
                  <a:srgbClr val="E35500"/>
                </a:solidFill>
                <a:latin typeface="Open Sans"/>
                <a:ea typeface="Open Sans"/>
                <a:cs typeface="Open Sans"/>
                <a:sym typeface="Open Sans"/>
              </a:rPr>
              <a:t>build community</a:t>
            </a:r>
            <a:r>
              <a:rPr lang="en-US" sz="3600" b="0" i="0" u="none" strike="noStrike" cap="none">
                <a:solidFill>
                  <a:srgbClr val="E355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, </a:t>
            </a:r>
            <a:r>
              <a:rPr lang="en-US" sz="3600" b="1" i="0" u="none" strike="noStrike" cap="none">
                <a:solidFill>
                  <a:srgbClr val="E35500"/>
                </a:solidFill>
                <a:latin typeface="Open Sans"/>
                <a:ea typeface="Open Sans"/>
                <a:cs typeface="Open Sans"/>
                <a:sym typeface="Open Sans"/>
              </a:rPr>
              <a:t>empower families</a:t>
            </a:r>
            <a:r>
              <a:rPr lang="en-US" sz="3600" b="0" i="0" u="none" strike="noStrike" cap="none">
                <a:solidFill>
                  <a:srgbClr val="E355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, and </a:t>
            </a:r>
            <a:r>
              <a:rPr lang="en-US" sz="3600" b="1" i="0" u="none" strike="noStrike" cap="none">
                <a:solidFill>
                  <a:srgbClr val="E35500"/>
                </a:solidFill>
                <a:latin typeface="Open Sans"/>
                <a:ea typeface="Open Sans"/>
                <a:cs typeface="Open Sans"/>
                <a:sym typeface="Open Sans"/>
              </a:rPr>
              <a:t>advocate for students</a:t>
            </a:r>
            <a:r>
              <a:rPr lang="en-US" sz="3600" b="0" i="0" u="none" strike="noStrike" cap="none">
                <a:solidFill>
                  <a:srgbClr val="E355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with disabilities in the Issaquah School District.</a:t>
            </a:r>
            <a:endParaRPr sz="3600" b="0" i="0" u="none" strike="noStrike" cap="none">
              <a:solidFill>
                <a:srgbClr val="E355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title" idx="4294967295"/>
          </p:nvPr>
        </p:nvSpPr>
        <p:spPr>
          <a:xfrm>
            <a:off x="997875" y="1161725"/>
            <a:ext cx="10538100" cy="15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3C71"/>
              </a:buClr>
              <a:buSzPts val="4400"/>
              <a:buFont typeface="Arial"/>
              <a:buNone/>
            </a:pPr>
            <a:r>
              <a:rPr lang="en-US" sz="4800">
                <a:latin typeface="Merriweather"/>
                <a:ea typeface="Merriweather"/>
                <a:cs typeface="Merriweather"/>
                <a:sym typeface="Merriweather"/>
              </a:rPr>
              <a:t>An overview of Special Education and Section 504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1107800" y="2807150"/>
            <a:ext cx="9291000" cy="2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E355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IEPs and 504s are often used interchangeably to refer to students needing extra support. </a:t>
            </a:r>
            <a:endParaRPr sz="2500" b="0" i="0" u="none" strike="noStrike" cap="none">
              <a:solidFill>
                <a:srgbClr val="E355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E355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E355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While the way they support students may seem similar, they each stem from </a:t>
            </a:r>
            <a:r>
              <a:rPr lang="en-US" sz="2500" b="1" i="0" u="none" strike="noStrike" cap="none">
                <a:solidFill>
                  <a:srgbClr val="E35500"/>
                </a:solidFill>
                <a:latin typeface="Open Sans"/>
                <a:ea typeface="Open Sans"/>
                <a:cs typeface="Open Sans"/>
                <a:sym typeface="Open Sans"/>
              </a:rPr>
              <a:t>different federal laws</a:t>
            </a:r>
            <a:r>
              <a:rPr lang="en-US" sz="2500" b="0" i="0" u="none" strike="noStrike" cap="none">
                <a:solidFill>
                  <a:srgbClr val="E355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.</a:t>
            </a:r>
            <a:endParaRPr sz="2500" b="0" i="0" u="none" strike="noStrike" cap="none">
              <a:solidFill>
                <a:srgbClr val="E355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title" idx="4294967295"/>
          </p:nvPr>
        </p:nvSpPr>
        <p:spPr>
          <a:xfrm>
            <a:off x="989050" y="780750"/>
            <a:ext cx="9876000" cy="15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3C71"/>
              </a:buClr>
              <a:buSzPts val="4400"/>
              <a:buFont typeface="Arial"/>
              <a:buNone/>
            </a:pPr>
            <a:r>
              <a:rPr lang="en-US" sz="4800">
                <a:latin typeface="Merriweather"/>
                <a:ea typeface="Merriweather"/>
                <a:cs typeface="Merriweather"/>
                <a:sym typeface="Merriweather"/>
              </a:rPr>
              <a:t>IDEA - the law that established Special Education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1045825" y="2327550"/>
            <a:ext cx="9566100" cy="28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E355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IDEA established the right to an </a:t>
            </a:r>
            <a:r>
              <a:rPr lang="en-US" sz="2500" b="1" i="0" u="none" strike="noStrike" cap="none">
                <a:solidFill>
                  <a:srgbClr val="E35500"/>
                </a:solidFill>
                <a:latin typeface="Open Sans"/>
                <a:ea typeface="Open Sans"/>
                <a:cs typeface="Open Sans"/>
                <a:sym typeface="Open Sans"/>
              </a:rPr>
              <a:t>appropriate education for ALL children.</a:t>
            </a:r>
            <a:endParaRPr sz="2500" b="1" i="0" u="none" strike="noStrike" cap="none">
              <a:solidFill>
                <a:srgbClr val="E355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1">
              <a:solidFill>
                <a:srgbClr val="E355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>
                <a:solidFill>
                  <a:srgbClr val="E355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IDEA defined special education as “specially designed instruction … to meet the unique needs of a child with a disability.” This is called an </a:t>
            </a:r>
            <a:r>
              <a:rPr lang="en-US" sz="2500" b="1">
                <a:solidFill>
                  <a:srgbClr val="E35500"/>
                </a:solidFill>
                <a:latin typeface="Open Sans"/>
                <a:ea typeface="Open Sans"/>
                <a:cs typeface="Open Sans"/>
                <a:sym typeface="Open Sans"/>
              </a:rPr>
              <a:t>Individualized Educational Program </a:t>
            </a:r>
            <a:r>
              <a:rPr lang="en-US" sz="2500">
                <a:solidFill>
                  <a:srgbClr val="E355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or</a:t>
            </a:r>
            <a:r>
              <a:rPr lang="en-US" sz="2500" b="1">
                <a:solidFill>
                  <a:srgbClr val="E35500"/>
                </a:solidFill>
                <a:latin typeface="Open Sans"/>
                <a:ea typeface="Open Sans"/>
                <a:cs typeface="Open Sans"/>
                <a:sym typeface="Open Sans"/>
              </a:rPr>
              <a:t> IEP</a:t>
            </a:r>
            <a:r>
              <a:rPr lang="en-US" sz="2500">
                <a:solidFill>
                  <a:srgbClr val="E355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. </a:t>
            </a:r>
            <a:endParaRPr sz="2500" b="1">
              <a:solidFill>
                <a:srgbClr val="E355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title" idx="4294967295"/>
          </p:nvPr>
        </p:nvSpPr>
        <p:spPr>
          <a:xfrm>
            <a:off x="1069075" y="382800"/>
            <a:ext cx="9876000" cy="15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3C71"/>
              </a:buClr>
              <a:buSzPts val="4400"/>
              <a:buFont typeface="Arial"/>
              <a:buNone/>
            </a:pPr>
            <a:r>
              <a:rPr lang="en-US" sz="4800">
                <a:latin typeface="Merriweather"/>
                <a:ea typeface="Merriweather"/>
                <a:cs typeface="Merriweather"/>
                <a:sym typeface="Merriweather"/>
              </a:rPr>
              <a:t>About Section 504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1069075" y="2037475"/>
            <a:ext cx="9645300" cy="30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E355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These plans are covered under Section 504 of the Rehabilitation Act from 1972—a </a:t>
            </a:r>
            <a:r>
              <a:rPr lang="en-US" sz="2500" b="1" i="0" u="none" strike="noStrike" cap="none">
                <a:solidFill>
                  <a:srgbClr val="E35500"/>
                </a:solidFill>
                <a:latin typeface="Open Sans"/>
                <a:ea typeface="Open Sans"/>
                <a:cs typeface="Open Sans"/>
                <a:sym typeface="Open Sans"/>
              </a:rPr>
              <a:t>federal civil rights law</a:t>
            </a:r>
            <a:r>
              <a:rPr lang="en-US" sz="2500" b="0" i="0" u="none" strike="noStrike" cap="none">
                <a:solidFill>
                  <a:srgbClr val="E355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that protects students from disability discrimination. </a:t>
            </a:r>
            <a:endParaRPr sz="2500" b="0" i="0" u="none" strike="noStrike" cap="none">
              <a:solidFill>
                <a:srgbClr val="E355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E355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E355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Section 504 is a precursor to the Americans with Disabilities Act of 1990.</a:t>
            </a:r>
            <a:endParaRPr sz="2100" b="0" i="0" u="none" strike="noStrike" cap="none">
              <a:solidFill>
                <a:srgbClr val="E355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title" idx="4294967295"/>
          </p:nvPr>
        </p:nvSpPr>
        <p:spPr>
          <a:xfrm>
            <a:off x="953725" y="703600"/>
            <a:ext cx="9876000" cy="15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3C71"/>
              </a:buClr>
              <a:buSzPts val="4400"/>
              <a:buFont typeface="Arial"/>
              <a:buNone/>
            </a:pPr>
            <a:r>
              <a:rPr lang="en-US" sz="4800">
                <a:latin typeface="Merriweather"/>
                <a:ea typeface="Merriweather"/>
                <a:cs typeface="Merriweather"/>
                <a:sym typeface="Merriweather"/>
              </a:rPr>
              <a:t>What do you do if you suspect your child has a disability?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1069075" y="2311150"/>
            <a:ext cx="9645300" cy="3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E355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If you suspect there is an undiagnosed disability you need to request a </a:t>
            </a:r>
            <a:r>
              <a:rPr lang="en-US" sz="2100" b="1" i="0" u="none" strike="noStrike" cap="none">
                <a:solidFill>
                  <a:srgbClr val="E35500"/>
                </a:solidFill>
                <a:latin typeface="Open Sans"/>
                <a:ea typeface="Open Sans"/>
                <a:cs typeface="Open Sans"/>
                <a:sym typeface="Open Sans"/>
              </a:rPr>
              <a:t>Guidance Team Meeting. </a:t>
            </a:r>
            <a:endParaRPr sz="2100" b="1" i="0" u="none" strike="noStrike" cap="none">
              <a:solidFill>
                <a:srgbClr val="E355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1" i="0" u="none" strike="noStrike" cap="none">
              <a:solidFill>
                <a:srgbClr val="E355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E355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This request should be sent in writing (email is fine) to your child’s teacher, principal, school psychologist and school’s special education teacher. </a:t>
            </a:r>
            <a:endParaRPr sz="2100" b="0" i="0" u="none" strike="noStrike" cap="none">
              <a:solidFill>
                <a:srgbClr val="E355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E355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E355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Keep records of your correspondence and copies of all documentation.</a:t>
            </a:r>
            <a:endParaRPr sz="2100" b="0" i="0" u="none" strike="noStrike" cap="none">
              <a:solidFill>
                <a:srgbClr val="E355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title" idx="4294967295"/>
          </p:nvPr>
        </p:nvSpPr>
        <p:spPr>
          <a:xfrm>
            <a:off x="953725" y="533275"/>
            <a:ext cx="9876000" cy="15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3C71"/>
              </a:buClr>
              <a:buSzPts val="4400"/>
              <a:buFont typeface="Arial"/>
              <a:buNone/>
            </a:pPr>
            <a:r>
              <a:rPr lang="en-US" sz="4800">
                <a:latin typeface="Merriweather"/>
                <a:ea typeface="Merriweather"/>
                <a:cs typeface="Merriweather"/>
                <a:sym typeface="Merriweather"/>
              </a:rPr>
              <a:t>Why seek help for a high school student?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5" name="Google Shape;145;p22"/>
          <p:cNvSpPr txBox="1"/>
          <p:nvPr/>
        </p:nvSpPr>
        <p:spPr>
          <a:xfrm>
            <a:off x="1069075" y="2080075"/>
            <a:ext cx="96453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5500"/>
              </a:buClr>
              <a:buSzPts val="2100"/>
              <a:buFont typeface="Open Sans SemiBold"/>
              <a:buChar char="●"/>
            </a:pPr>
            <a:r>
              <a:rPr lang="en-US" sz="2100">
                <a:solidFill>
                  <a:srgbClr val="E355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Twice Exceptional or 2E students.</a:t>
            </a:r>
            <a:endParaRPr sz="2100">
              <a:solidFill>
                <a:srgbClr val="E355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5500"/>
              </a:buClr>
              <a:buSzPts val="2100"/>
              <a:buFont typeface="Open Sans SemiBold"/>
              <a:buChar char="●"/>
            </a:pPr>
            <a:r>
              <a:rPr lang="en-US" sz="2100">
                <a:solidFill>
                  <a:srgbClr val="E355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Students with undiagnosed learning disabilities can impact their mental and emotional health.</a:t>
            </a:r>
            <a:endParaRPr sz="2100">
              <a:solidFill>
                <a:srgbClr val="E355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5500"/>
              </a:buClr>
              <a:buSzPts val="2100"/>
              <a:buFont typeface="Open Sans SemiBold"/>
              <a:buChar char="●"/>
            </a:pPr>
            <a:r>
              <a:rPr lang="en-US" sz="2100">
                <a:solidFill>
                  <a:srgbClr val="E355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Proper diagnoses can help with decision making on life after high school.</a:t>
            </a:r>
            <a:endParaRPr sz="2100">
              <a:solidFill>
                <a:srgbClr val="E355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914400" marR="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5500"/>
              </a:buClr>
              <a:buSzPts val="2100"/>
              <a:buFont typeface="Open Sans SemiBold"/>
              <a:buChar char="○"/>
            </a:pPr>
            <a:r>
              <a:rPr lang="en-US" sz="2100">
                <a:solidFill>
                  <a:srgbClr val="E355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which school or career path to pursue</a:t>
            </a:r>
            <a:endParaRPr sz="2100">
              <a:solidFill>
                <a:srgbClr val="E355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914400" marR="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5500"/>
              </a:buClr>
              <a:buSzPts val="2100"/>
              <a:buFont typeface="Open Sans SemiBold"/>
              <a:buChar char="○"/>
            </a:pPr>
            <a:r>
              <a:rPr lang="en-US" sz="2100">
                <a:solidFill>
                  <a:srgbClr val="E355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help in testing accommodations</a:t>
            </a:r>
            <a:endParaRPr sz="2100">
              <a:solidFill>
                <a:srgbClr val="E355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5500"/>
              </a:buClr>
              <a:buSzPts val="2100"/>
              <a:buFont typeface="Open Sans SemiBold"/>
              <a:buChar char="●"/>
            </a:pPr>
            <a:r>
              <a:rPr lang="en-US" sz="2100">
                <a:solidFill>
                  <a:srgbClr val="E355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Students with IEPS and 504s can access support in college </a:t>
            </a:r>
            <a:endParaRPr sz="2100">
              <a:solidFill>
                <a:srgbClr val="E355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title" idx="4294967295"/>
          </p:nvPr>
        </p:nvSpPr>
        <p:spPr>
          <a:xfrm>
            <a:off x="953725" y="533275"/>
            <a:ext cx="9876000" cy="15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3C71"/>
              </a:buClr>
              <a:buSzPct val="91666"/>
              <a:buFont typeface="Arial"/>
              <a:buNone/>
            </a:pPr>
            <a:r>
              <a:rPr lang="en-US" sz="4800">
                <a:latin typeface="Merriweather"/>
                <a:ea typeface="Merriweather"/>
                <a:cs typeface="Merriweather"/>
                <a:sym typeface="Merriweather"/>
              </a:rPr>
              <a:t>Your partner in your family’s special education journey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3" name="Google Shape;153;p23"/>
          <p:cNvSpPr txBox="1"/>
          <p:nvPr/>
        </p:nvSpPr>
        <p:spPr>
          <a:xfrm>
            <a:off x="1069075" y="2080075"/>
            <a:ext cx="9645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100">
                <a:solidFill>
                  <a:srgbClr val="E355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Issaquah Special Education PTSA is here to help!</a:t>
            </a:r>
            <a:endParaRPr sz="2100">
              <a:solidFill>
                <a:srgbClr val="E355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54" name="Google Shape;154;p23"/>
          <p:cNvSpPr txBox="1"/>
          <p:nvPr/>
        </p:nvSpPr>
        <p:spPr>
          <a:xfrm>
            <a:off x="1184425" y="2959150"/>
            <a:ext cx="96453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5500"/>
              </a:buClr>
              <a:buSzPts val="2100"/>
              <a:buFont typeface="Open Sans SemiBold"/>
              <a:buChar char="●"/>
            </a:pPr>
            <a:r>
              <a:rPr lang="en-US" sz="2100">
                <a:solidFill>
                  <a:srgbClr val="E355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Parent Power Hours—offered twice monthly </a:t>
            </a:r>
            <a:endParaRPr sz="2100">
              <a:solidFill>
                <a:srgbClr val="E355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5500"/>
              </a:buClr>
              <a:buSzPts val="2100"/>
              <a:buFont typeface="Open Sans SemiBold"/>
              <a:buChar char="●"/>
            </a:pPr>
            <a:r>
              <a:rPr lang="en-US" sz="2100">
                <a:solidFill>
                  <a:srgbClr val="E355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Facebook Group </a:t>
            </a:r>
            <a:endParaRPr sz="2100">
              <a:solidFill>
                <a:srgbClr val="E355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5500"/>
              </a:buClr>
              <a:buSzPts val="2100"/>
              <a:buFont typeface="Open Sans SemiBold"/>
              <a:buChar char="●"/>
            </a:pPr>
            <a:r>
              <a:rPr lang="en-US" sz="2100">
                <a:solidFill>
                  <a:srgbClr val="E355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Website resources</a:t>
            </a:r>
            <a:endParaRPr sz="2100">
              <a:solidFill>
                <a:srgbClr val="E355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5500"/>
              </a:buClr>
              <a:buSzPts val="2100"/>
              <a:buFont typeface="Open Sans SemiBold"/>
              <a:buChar char="●"/>
            </a:pPr>
            <a:r>
              <a:rPr lang="en-US" sz="2100">
                <a:solidFill>
                  <a:srgbClr val="E355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Email us with questions!</a:t>
            </a:r>
            <a:endParaRPr sz="2100">
              <a:solidFill>
                <a:srgbClr val="E355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4B4B4B"/>
      </a:dk1>
      <a:lt1>
        <a:srgbClr val="FFFFFF"/>
      </a:lt1>
      <a:dk2>
        <a:srgbClr val="44546A"/>
      </a:dk2>
      <a:lt2>
        <a:srgbClr val="E7E6E6"/>
      </a:lt2>
      <a:accent1>
        <a:srgbClr val="0FAAFF"/>
      </a:accent1>
      <a:accent2>
        <a:srgbClr val="43ABC6"/>
      </a:accent2>
      <a:accent3>
        <a:srgbClr val="6EAC99"/>
      </a:accent3>
      <a:accent4>
        <a:srgbClr val="9FAD65"/>
      </a:accent4>
      <a:accent5>
        <a:srgbClr val="FFAF00"/>
      </a:accent5>
      <a:accent6>
        <a:srgbClr val="E1E1E1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</Words>
  <Application>Microsoft Office PowerPoint</Application>
  <PresentationFormat>Widescreen</PresentationFormat>
  <Paragraphs>70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Merriweather</vt:lpstr>
      <vt:lpstr>Open Sans SemiBold</vt:lpstr>
      <vt:lpstr>Open Sans</vt:lpstr>
      <vt:lpstr>Office Theme</vt:lpstr>
      <vt:lpstr>Issaquah Special Education PTSA</vt:lpstr>
      <vt:lpstr>About Us</vt:lpstr>
      <vt:lpstr>Mission Focused</vt:lpstr>
      <vt:lpstr>An overview of Special Education and Section 504</vt:lpstr>
      <vt:lpstr>IDEA - the law that established Special Education</vt:lpstr>
      <vt:lpstr>About Section 504</vt:lpstr>
      <vt:lpstr>What do you do if you suspect your child has a disability?</vt:lpstr>
      <vt:lpstr>Why seek help for a high school student?</vt:lpstr>
      <vt:lpstr>Your partner in your family’s special education journey</vt:lpstr>
      <vt:lpstr>Questions?  How you can you support our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Issaquah Special Education PTSA</dc:title>
  <dc:creator>Wendy Marucheck</dc:creator>
  <cp:lastModifiedBy>Wendy Marucheck</cp:lastModifiedBy>
  <cp:revision>1</cp:revision>
  <dcterms:modified xsi:type="dcterms:W3CDTF">2024-04-19T22:59:46Z</dcterms:modified>
</cp:coreProperties>
</file>